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</p:sldMasterIdLst>
  <p:notesMasterIdLst>
    <p:notesMasterId r:id="rId35"/>
  </p:notesMasterIdLst>
  <p:sldIdLst>
    <p:sldId id="256" r:id="rId2"/>
    <p:sldId id="345" r:id="rId3"/>
    <p:sldId id="492" r:id="rId4"/>
    <p:sldId id="493" r:id="rId5"/>
    <p:sldId id="332" r:id="rId6"/>
    <p:sldId id="333" r:id="rId7"/>
    <p:sldId id="384" r:id="rId8"/>
    <p:sldId id="494" r:id="rId9"/>
    <p:sldId id="495" r:id="rId10"/>
    <p:sldId id="497" r:id="rId11"/>
    <p:sldId id="395" r:id="rId12"/>
    <p:sldId id="343" r:id="rId13"/>
    <p:sldId id="353" r:id="rId14"/>
    <p:sldId id="496" r:id="rId15"/>
    <p:sldId id="503" r:id="rId16"/>
    <p:sldId id="349" r:id="rId17"/>
    <p:sldId id="504" r:id="rId18"/>
    <p:sldId id="500" r:id="rId19"/>
    <p:sldId id="402" r:id="rId20"/>
    <p:sldId id="501" r:id="rId21"/>
    <p:sldId id="506" r:id="rId22"/>
    <p:sldId id="498" r:id="rId23"/>
    <p:sldId id="507" r:id="rId24"/>
    <p:sldId id="404" r:id="rId25"/>
    <p:sldId id="499" r:id="rId26"/>
    <p:sldId id="405" r:id="rId27"/>
    <p:sldId id="347" r:id="rId28"/>
    <p:sldId id="505" r:id="rId29"/>
    <p:sldId id="334" r:id="rId30"/>
    <p:sldId id="508" r:id="rId31"/>
    <p:sldId id="509" r:id="rId32"/>
    <p:sldId id="331" r:id="rId33"/>
    <p:sldId id="425" r:id="rId34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irco" panose="02000800000000000000" pitchFamily="2" charset="0"/>
      <p:regular r:id="rId41"/>
    </p:embeddedFont>
    <p:embeddedFont>
      <p:font typeface="Tahoma" panose="020B0604030504040204" pitchFamily="34" charset="0"/>
      <p:regular r:id="rId42"/>
      <p:bold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45"/>
            <p14:sldId id="492"/>
            <p14:sldId id="493"/>
            <p14:sldId id="332"/>
            <p14:sldId id="333"/>
            <p14:sldId id="384"/>
            <p14:sldId id="494"/>
            <p14:sldId id="495"/>
            <p14:sldId id="497"/>
            <p14:sldId id="395"/>
            <p14:sldId id="343"/>
            <p14:sldId id="353"/>
            <p14:sldId id="496"/>
            <p14:sldId id="503"/>
            <p14:sldId id="349"/>
            <p14:sldId id="504"/>
            <p14:sldId id="500"/>
            <p14:sldId id="402"/>
            <p14:sldId id="501"/>
            <p14:sldId id="506"/>
            <p14:sldId id="498"/>
            <p14:sldId id="507"/>
            <p14:sldId id="404"/>
            <p14:sldId id="499"/>
            <p14:sldId id="405"/>
            <p14:sldId id="347"/>
            <p14:sldId id="505"/>
            <p14:sldId id="334"/>
            <p14:sldId id="508"/>
            <p14:sldId id="509"/>
          </p14:sldIdLst>
        </p14:section>
        <p14:section name="Untitled Section" id="{D0460775-1359-48AC-9C87-2EE0A5376B07}">
          <p14:sldIdLst>
            <p14:sldId id="331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1488" y="138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-69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http://www.aism.edu.my/year-11-student-dilwen-ding-coaches-chess-club</a:t>
            </a:r>
          </a:p>
          <a:p>
            <a:r>
              <a:rPr lang="pt-BR" dirty="0"/>
              <a:t>https://sites.google.com/site/caroluschess/works-in-progress/chess-notation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2F2FF-EC38-470B-A0D3-B9A3960773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8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40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4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78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05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357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92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7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7" r:id="rId20"/>
    <p:sldLayoutId id="2147483708" r:id="rId21"/>
    <p:sldLayoutId id="2147483709" r:id="rId22"/>
    <p:sldLayoutId id="2147483710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6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gxexeo@cos.ufrj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hyperlink" Target="https://doi.org/10.1155/2018/9341032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g"/><Relationship Id="rId9" Type="http://schemas.openxmlformats.org/officeDocument/2006/relationships/image" Target="../media/image7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82.jpe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reativecommons.org/licenses/by-nc-nd/4.0/" TargetMode="External"/><Relationship Id="rId11" Type="http://schemas.openxmlformats.org/officeDocument/2006/relationships/image" Target="../media/image87.png"/><Relationship Id="rId5" Type="http://schemas.openxmlformats.org/officeDocument/2006/relationships/hyperlink" Target="mailto:gxexeo@gmail.com" TargetMode="External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hyperlink" Target="mailto:xexeo@cos.ufrj.br" TargetMode="External"/><Relationship Id="rId9" Type="http://schemas.openxmlformats.org/officeDocument/2006/relationships/image" Target="../media/image85.jpeg"/><Relationship Id="rId1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47500" lnSpcReduction="20000"/>
          </a:bodyPr>
          <a:lstStyle/>
          <a:p>
            <a:r>
              <a:rPr lang="pt-BR" noProof="1"/>
              <a:t>Geraldo Xexéo, D.Sc.</a:t>
            </a:r>
          </a:p>
          <a:p>
            <a:r>
              <a:rPr lang="pt-BR" noProof="1"/>
              <a:t>(</a:t>
            </a:r>
            <a:r>
              <a:rPr lang="pt-BR" noProof="1">
                <a:hlinkClick r:id="rId2"/>
              </a:rPr>
              <a:t>gxexeo@cos.ufrj.br</a:t>
            </a:r>
            <a:r>
              <a:rPr lang="pt-BR" noProof="1"/>
              <a:t>, gxexeo@gmail.com)</a:t>
            </a:r>
          </a:p>
          <a:p>
            <a:r>
              <a:rPr lang="pt-BR" noProof="1"/>
              <a:t>Departamento de Ciência da Computação/ Instituto de Matemática</a:t>
            </a:r>
          </a:p>
          <a:p>
            <a:r>
              <a:rPr lang="pt-BR" noProof="1"/>
              <a:t>Programa de Engenharia de Sistemas e Computação/COPPE</a:t>
            </a:r>
          </a:p>
          <a:p>
            <a:r>
              <a:rPr lang="pt-BR" noProof="1"/>
              <a:t>UFRJ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500" noProof="1"/>
              <a:t>Vamos Jogar…</a:t>
            </a:r>
            <a:br>
              <a:rPr lang="pt-BR" sz="4500" noProof="1"/>
            </a:br>
            <a:r>
              <a:rPr lang="pt-BR" sz="4500" noProof="1"/>
              <a:t>Digo… Pesquisar Jogos?</a:t>
            </a:r>
            <a:endParaRPr lang="pt-BR" sz="4500" noProof="1">
              <a:latin typeface="Circo" panose="020008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4" y="1967545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EFE8AE-74D9-47E9-9EF4-889E1C14C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3322D-236F-440A-A8CC-9B2E34C4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8643C-9AFE-44FD-9498-5E880888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0C7A8-F317-4744-B430-F465F8DB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A245D-F11D-461F-8C9B-873D28AE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Metodologias de Construção de Jogos</a:t>
            </a:r>
          </a:p>
        </p:txBody>
      </p:sp>
    </p:spTree>
    <p:extLst>
      <p:ext uri="{BB962C8B-B14F-4D97-AF65-F5344CB8AC3E}">
        <p14:creationId xmlns:p14="http://schemas.microsoft.com/office/powerpoint/2010/main" val="286042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Processos de Desenvolvimento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85" y="1948719"/>
            <a:ext cx="3725345" cy="354224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D4B9-3736-46D4-910D-21F8C05FAC67}" type="slidenum">
              <a:rPr lang="pt-BR" smtClean="0"/>
              <a:t>11</a:t>
            </a:fld>
            <a:endParaRPr lang="pt-BR"/>
          </a:p>
        </p:txBody>
      </p:sp>
      <p:sp>
        <p:nvSpPr>
          <p:cNvPr id="3" name="TextBox 2"/>
          <p:cNvSpPr txBox="1"/>
          <p:nvPr/>
        </p:nvSpPr>
        <p:spPr>
          <a:xfrm rot="16200000">
            <a:off x="6152155" y="3213010"/>
            <a:ext cx="5583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Dzgoeva</a:t>
            </a:r>
            <a:r>
              <a:rPr lang="pt-BR" sz="1000" dirty="0"/>
              <a:t>, Svetlana. </a:t>
            </a:r>
            <a:r>
              <a:rPr lang="en-US" sz="1000" dirty="0"/>
              <a:t>Development of a Gamiﬁcation Design Method for a Business Process Modeling Tool</a:t>
            </a:r>
          </a:p>
          <a:p>
            <a:r>
              <a:rPr lang="pt-BR" sz="1000" dirty="0"/>
              <a:t>Master </a:t>
            </a:r>
            <a:r>
              <a:rPr lang="pt-BR" sz="1000" dirty="0" err="1"/>
              <a:t>Thesis</a:t>
            </a:r>
            <a:endParaRPr lang="pt-BR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491" y="1973995"/>
            <a:ext cx="3849238" cy="35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noProof="1"/>
              <a:t>Jogos Sérios Feitos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noProof="1"/>
              <a:t> Conquista de Canais (p/ Intelig)</a:t>
            </a:r>
          </a:p>
          <a:p>
            <a:r>
              <a:rPr lang="pt-BR" noProof="1"/>
              <a:t> Kick-off TIM (TIM)</a:t>
            </a:r>
          </a:p>
          <a:p>
            <a:r>
              <a:rPr lang="pt-BR" noProof="1"/>
              <a:t>The Boss (ABSEL)</a:t>
            </a:r>
          </a:p>
          <a:p>
            <a:r>
              <a:rPr lang="pt-BR" noProof="1"/>
              <a:t>The New Space Race (ABSEL)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7367C-CC41-4CA9-A4C9-7D04D921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87AD7-92C9-4F4B-BD06-7A8502F7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D4AB9-7329-4B7B-B3DC-2660D9DE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C:\Users\Geraldo Xexéo\Dropbox\Claudio e Xexéo\TIM 2\20121015 jogo TIM\DSC00600.JPG">
            <a:extLst>
              <a:ext uri="{FF2B5EF4-FFF2-40B4-BE49-F238E27FC236}">
                <a16:creationId xmlns:a16="http://schemas.microsoft.com/office/drawing/2014/main" id="{D42F8FF0-B815-45EF-B55A-EF4260DF6D9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370" y="3870642"/>
            <a:ext cx="2743200" cy="1645920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Public\Pictures\Fotos 2012\20120320 Maua e TIM Intelig\DSC00649.JPG">
            <a:extLst>
              <a:ext uri="{FF2B5EF4-FFF2-40B4-BE49-F238E27FC236}">
                <a16:creationId xmlns:a16="http://schemas.microsoft.com/office/drawing/2014/main" id="{0AC4C0F0-A7D1-492B-836C-FC2DC4C5F8E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8179" y="3870642"/>
            <a:ext cx="2743200" cy="164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622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Jogos de Caso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1" y="1331485"/>
            <a:ext cx="3084859" cy="4461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2466" y="1331485"/>
            <a:ext cx="4961956" cy="3130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346" y="4615784"/>
            <a:ext cx="5188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Método de desenvolvimento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Ferramenta de construção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60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29A5D-AEF5-47AC-A6AC-1A614AF97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38E78-DBA6-40EE-98C4-77BE9CA7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5B65-3968-4648-8D29-E91790BC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3C9569-6FE2-471C-AE8F-6E04E927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Endo-Game Design Canvas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56752-8667-459E-ABA1-875E23CC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485" y="3550619"/>
            <a:ext cx="2196885" cy="201844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8B327-659C-4641-8029-5E82D31A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85" y="1309165"/>
            <a:ext cx="2307245" cy="211983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67D9B-9D91-4B14-8668-1E8401A50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3" y="1278876"/>
            <a:ext cx="6367517" cy="4426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E392E-9C24-46E2-9659-7F2C34DA2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851" y="0"/>
            <a:ext cx="1041149" cy="10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7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8494B-725E-4774-AA0C-55E31B86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BE02-36E4-4128-885C-97264F5E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DAC5D-8DCF-4F12-A212-32D31DBA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437747-BF18-4869-B49C-0FCC5E5A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Play Your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32DBD-93F7-4881-9C63-76CE8443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1" y="2816487"/>
            <a:ext cx="5170544" cy="3084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DD6A9-EA28-4821-8C05-3B602130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9" y="1260833"/>
            <a:ext cx="3840471" cy="1482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CE712-8A64-4B47-84E2-4B531DE6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31" y="1187546"/>
            <a:ext cx="3175012" cy="199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79406-7ADF-4964-A9A4-EA8FF367A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31" y="3497087"/>
            <a:ext cx="3047378" cy="1723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C84DC-92C5-47BD-B3CD-C039A143D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737" y="8699"/>
            <a:ext cx="1145263" cy="11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0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Jogos de Conscientização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16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D86B-DB08-4BEA-82BD-815CAEB59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620D1-8632-47D6-B85A-C468ECCC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68FB0-4988-4E3B-9893-F5DAB939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7280-935D-4D30-825E-0A52F21F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Pro-Uni Game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86653-EB4F-4C23-9AD0-062B001B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167"/>
            <a:ext cx="9144000" cy="40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3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93652-E669-4C9A-9552-579E01C2F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892F9-9E03-461D-9F66-A143DE82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DA1B9-BDD2-41CE-B59C-5AA964D6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17A45-B73A-4DF5-9CD6-67AEA02F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EBC52-2E16-4E19-960F-FBD93C31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Ferramentas de Simulação</a:t>
            </a:r>
          </a:p>
        </p:txBody>
      </p:sp>
    </p:spTree>
    <p:extLst>
      <p:ext uri="{BB962C8B-B14F-4D97-AF65-F5344CB8AC3E}">
        <p14:creationId xmlns:p14="http://schemas.microsoft.com/office/powerpoint/2010/main" val="28623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Rachinations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noProof="1"/>
              <a:t> Uma engine baseada em uma linguagem específica de domínios (DSL) para descrever e simular o funcionamento de jogos (abstrato)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7703863" y="1668281"/>
            <a:ext cx="2326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https://rubygems.org/gems/rachinations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61621" y="4295023"/>
            <a:ext cx="3164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RACHINATIONS: Modelando a Economia Interna de Jogos</a:t>
            </a:r>
            <a:br>
              <a:rPr lang="pt-BR" sz="1000" dirty="0"/>
            </a:br>
            <a:r>
              <a:rPr lang="pt-BR" sz="1000" dirty="0"/>
              <a:t>FELIPE DE QUEIROZ BADEJO ALMEIDA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90" y="3316459"/>
            <a:ext cx="454690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33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4C4C5C86-F3F9-4F2B-AE5E-1E69DA34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551"/>
            <a:ext cx="9144000" cy="484346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131E8-5DAD-407F-B70C-70683F6E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00A51-D902-498C-A1DF-2D434FBF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CC09D-EAD2-4578-ACC9-D1B951B6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5D16A6-6561-413B-A1EA-454A4756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Vamos jogar 3-15?</a:t>
            </a:r>
          </a:p>
        </p:txBody>
      </p:sp>
    </p:spTree>
    <p:extLst>
      <p:ext uri="{BB962C8B-B14F-4D97-AF65-F5344CB8AC3E}">
        <p14:creationId xmlns:p14="http://schemas.microsoft.com/office/powerpoint/2010/main" val="136670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DC7A6-56CA-4C6C-B251-45AF4110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89AB5-D3EA-4EAB-8AB9-897B6BB6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3381A-C32D-40C3-AD22-3C34EA69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6164B5-86BE-4044-BFF6-E00AC1C7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</p:spPr>
        <p:txBody>
          <a:bodyPr>
            <a:normAutofit fontScale="90000"/>
          </a:bodyPr>
          <a:lstStyle/>
          <a:p>
            <a:r>
              <a:rPr lang="pt-BR" noProof="1"/>
              <a:t>Pegasus: Simulation Tool for Progressive Games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F25890-AE0E-45C0-8CA4-DC4FCC0A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95" y="1385989"/>
            <a:ext cx="3176762" cy="1967511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1FD0F8-5549-4948-BE19-73878061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10" y="1385989"/>
            <a:ext cx="1502922" cy="324005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9E993E8-DE4C-451E-A98B-78728DA48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8" y="3665919"/>
            <a:ext cx="2358006" cy="1920240"/>
          </a:xfrm>
          <a:prstGeom prst="rect">
            <a:avLst/>
          </a:prstGeom>
        </p:spPr>
      </p:pic>
      <p:pic>
        <p:nvPicPr>
          <p:cNvPr id="25" name="Picture 24" descr="A picture containing light, sitting, white, table&#10;&#10;Description automatically generated">
            <a:extLst>
              <a:ext uri="{FF2B5EF4-FFF2-40B4-BE49-F238E27FC236}">
                <a16:creationId xmlns:a16="http://schemas.microsoft.com/office/drawing/2014/main" id="{797B5AED-D5FE-4E3D-912E-47E34B7B8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601" y="4171477"/>
            <a:ext cx="2395617" cy="192024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7163CF-F508-478D-A9D5-12427F8D0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827" y="1385989"/>
            <a:ext cx="2705813" cy="19828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E9AAE5D-D42E-4B61-B023-AC73057AD426}"/>
              </a:ext>
            </a:extLst>
          </p:cNvPr>
          <p:cNvSpPr/>
          <p:nvPr/>
        </p:nvSpPr>
        <p:spPr>
          <a:xfrm>
            <a:off x="5638545" y="4969667"/>
            <a:ext cx="3387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Pegasus: Simulation Tool for Progressive </a:t>
            </a:r>
            <a:r>
              <a:rPr lang="en-US" sz="1000" dirty="0" err="1"/>
              <a:t>GamesMarcelo</a:t>
            </a:r>
            <a:r>
              <a:rPr lang="en-US" sz="1000" dirty="0"/>
              <a:t> </a:t>
            </a:r>
            <a:r>
              <a:rPr lang="en-US" sz="1000" dirty="0" err="1"/>
              <a:t>Arêas</a:t>
            </a:r>
            <a:r>
              <a:rPr lang="en-US" sz="1000" dirty="0"/>
              <a:t> R. da Silva and Geraldo </a:t>
            </a:r>
            <a:r>
              <a:rPr lang="en-US" sz="1000" dirty="0" err="1"/>
              <a:t>Bonorino</a:t>
            </a:r>
            <a:r>
              <a:rPr lang="en-US" sz="1000" dirty="0"/>
              <a:t> Xexéo, “Pegasus: A Simulation Tool to Support Design of Progression Games,” International Journal of Computer Games Technology, vol. 2018, Article ID 9341032, 10 pages, 2018. </a:t>
            </a:r>
            <a:r>
              <a:rPr lang="en-US" sz="1000" dirty="0">
                <a:hlinkClick r:id="rId7"/>
              </a:rPr>
              <a:t>https://doi.org/10.1155/2018/9341032</a:t>
            </a:r>
            <a:r>
              <a:rPr lang="en-US" sz="1000" dirty="0"/>
              <a:t>.</a:t>
            </a:r>
            <a:endParaRPr lang="pt-BR" sz="1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05F955B-A32C-41A8-89B1-DEAD49116B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327" t="18471" r="22822" b="47732"/>
          <a:stretch/>
        </p:blipFill>
        <p:spPr>
          <a:xfrm>
            <a:off x="8120634" y="18898"/>
            <a:ext cx="973937" cy="11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81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7701E-4328-4E52-AF23-C61D7C5D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22C91-E5D9-4A6A-952D-7D6A7F4C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9FC6E-5DF7-4BFC-BA53-F994E989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EA6DDC-04A1-4CF3-BF57-C5420950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Simulador de Jogos de </a:t>
            </a:r>
            <a:br>
              <a:rPr lang="pt-BR" noProof="1"/>
            </a:br>
            <a:r>
              <a:rPr lang="pt-BR" noProof="1"/>
              <a:t>Cartas e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579EB-80F9-467A-A3E7-F4D2EFB3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454" y="1"/>
            <a:ext cx="1187546" cy="11875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3201-D9EE-4710-804B-0F8F6574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8" y="1502166"/>
            <a:ext cx="4348163" cy="2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ED6173-2095-4CA7-8B5F-22F344A4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73" y="1263294"/>
            <a:ext cx="3029981" cy="301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30096D-D8D6-42A2-9E1A-F41BF541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61" y="3600113"/>
            <a:ext cx="2236348" cy="17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5DF543-BD9E-43E9-8734-8E5C1142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801" y="3600113"/>
            <a:ext cx="1953540" cy="21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304B4E7-9556-4BBD-8C66-FE3993CD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10" y="3860119"/>
            <a:ext cx="2078572" cy="16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2765DA-EED2-4228-8E00-576A78F4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70" y="4355754"/>
            <a:ext cx="1772216" cy="141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B6F295-E145-49DA-A30B-FC5BA162F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0CD06-FE9D-46F9-B931-EC347130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3C966-883B-4E24-BBAF-FD70BE3C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F6D1-0803-48DF-AA1E-6DD397D5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21A12-35ED-4D6C-9CBF-061AB4EE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Ferramentas para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764631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988B9-9EC4-4D47-954B-AB9ABCC0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08DE6-6752-41AE-8858-B69F36F8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7684E-F255-4B2D-9CF4-E5B423E0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FDA2EB-2824-4D9F-89BB-B81F928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 Biblioteca de Suporte</a:t>
            </a:r>
            <a:br>
              <a:rPr lang="pt-BR" noProof="1"/>
            </a:br>
            <a:r>
              <a:rPr lang="pt-BR" noProof="1"/>
              <a:t>a Ações em Jogos Ponto-a-Ponto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67F4E-4645-4E88-A031-CAE1AFB0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7" y="1364756"/>
            <a:ext cx="3646451" cy="2185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93301-4915-41A2-B766-AF0C3DD6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07" y="3039881"/>
            <a:ext cx="1875114" cy="1197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3E6137-E43E-450C-8E36-733BBCB1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77169"/>
            <a:ext cx="2917224" cy="1919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3056F7-D248-43DF-8005-342FDE525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8739" y="1491327"/>
            <a:ext cx="2059662" cy="3589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11397-EC95-4E70-953E-8461F417C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697" y="3803369"/>
            <a:ext cx="1667495" cy="923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94A68-632E-4ABC-8661-8ED7F1E67739}"/>
              </a:ext>
            </a:extLst>
          </p:cNvPr>
          <p:cNvSpPr txBox="1"/>
          <p:nvPr/>
        </p:nvSpPr>
        <p:spPr>
          <a:xfrm>
            <a:off x="110737" y="5028529"/>
            <a:ext cx="502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Implementação</a:t>
            </a:r>
            <a:r>
              <a:rPr lang="en-US" dirty="0"/>
              <a:t> de </a:t>
            </a:r>
            <a:r>
              <a:rPr lang="en-US" dirty="0" err="1"/>
              <a:t>protocolos</a:t>
            </a:r>
            <a:r>
              <a:rPr lang="en-US" dirty="0"/>
              <a:t> </a:t>
            </a:r>
            <a:r>
              <a:rPr lang="en-US" dirty="0" err="1"/>
              <a:t>propostos</a:t>
            </a:r>
            <a:r>
              <a:rPr lang="en-US" dirty="0"/>
              <a:t> mas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implementados</a:t>
            </a:r>
            <a:r>
              <a:rPr lang="en-US" dirty="0"/>
              <a:t> para </a:t>
            </a:r>
            <a:r>
              <a:rPr lang="en-US" dirty="0" err="1"/>
              <a:t>jogos</a:t>
            </a:r>
            <a:r>
              <a:rPr lang="en-US" dirty="0"/>
              <a:t> de dados e de cartas </a:t>
            </a:r>
            <a:r>
              <a:rPr lang="en-US" dirty="0" err="1"/>
              <a:t>sem</a:t>
            </a:r>
            <a:r>
              <a:rPr lang="en-US" dirty="0"/>
              <a:t> um </a:t>
            </a:r>
            <a:r>
              <a:rPr lang="en-US" dirty="0" err="1"/>
              <a:t>servidor</a:t>
            </a:r>
            <a:r>
              <a:rPr lang="en-US" dirty="0"/>
              <a:t> central.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749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noProof="1"/>
              <a:t>Terreno</a:t>
            </a:r>
          </a:p>
          <a:p>
            <a:endParaRPr lang="pt-BR" noProof="1"/>
          </a:p>
          <a:p>
            <a:r>
              <a:rPr lang="pt-BR" noProof="1"/>
              <a:t>Rochas</a:t>
            </a:r>
          </a:p>
          <a:p>
            <a:endParaRPr lang="pt-BR" noProof="1"/>
          </a:p>
          <a:p>
            <a:r>
              <a:rPr lang="pt-BR" noProof="1"/>
              <a:t>Labirintos</a:t>
            </a:r>
          </a:p>
          <a:p>
            <a:endParaRPr lang="pt-BR" noProof="1"/>
          </a:p>
          <a:p>
            <a:r>
              <a:rPr lang="pt-BR" noProof="1"/>
              <a:t>Água</a:t>
            </a:r>
          </a:p>
          <a:p>
            <a:pPr marL="0" indent="0">
              <a:buNone/>
            </a:pPr>
            <a:endParaRPr lang="pt-BR" noProof="1"/>
          </a:p>
          <a:p>
            <a:r>
              <a:rPr lang="pt-BR" noProof="1"/>
              <a:t>Vegetação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Geração Procedural de Mapas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2855" y="969805"/>
            <a:ext cx="5950256" cy="857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8257" y="1789101"/>
            <a:ext cx="5899453" cy="946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865" y="2666462"/>
            <a:ext cx="6566237" cy="98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9938" y="3573842"/>
            <a:ext cx="6636091" cy="990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6323" y="4528124"/>
            <a:ext cx="6223320" cy="10287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61983" y="567308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/>
              <a:t>GERAÇÃO PROCEDURAL DE MAPAS PARA JOGOS DE PLATAFORMA -CARLOS FELIPE MEDEIROS FARUOLO  e FELIPE PIMENTEL DE AGUIAR  </a:t>
            </a:r>
          </a:p>
        </p:txBody>
      </p:sp>
    </p:spTree>
    <p:extLst>
      <p:ext uri="{BB962C8B-B14F-4D97-AF65-F5344CB8AC3E}">
        <p14:creationId xmlns:p14="http://schemas.microsoft.com/office/powerpoint/2010/main" val="234421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413335-3C09-4C61-BD89-C1971DDB4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9AB26-D356-4ED2-8243-E180EFF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8C633-293E-4809-A571-7069A862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ACBA-EE22-441E-8EB5-5CBE2C97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EE829-03DD-4477-B322-FEBB99B4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Ferramentas de Avaliação</a:t>
            </a:r>
          </a:p>
        </p:txBody>
      </p:sp>
    </p:spTree>
    <p:extLst>
      <p:ext uri="{BB962C8B-B14F-4D97-AF65-F5344CB8AC3E}">
        <p14:creationId xmlns:p14="http://schemas.microsoft.com/office/powerpoint/2010/main" val="3886757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Uso de Dados Biométricos e Imagens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7" y="4868271"/>
            <a:ext cx="3662378" cy="581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45" y="1642430"/>
            <a:ext cx="3662378" cy="2846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621" y="1181417"/>
            <a:ext cx="49339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2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Medindo Estética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978" y="2744053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07" y="3617348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46" y="5120503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964" y="5149923"/>
            <a:ext cx="3344677" cy="692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101" y="0"/>
            <a:ext cx="1211120" cy="121112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7B479-F898-48CA-879A-53A75EE0FEED}"/>
              </a:ext>
            </a:extLst>
          </p:cNvPr>
          <p:cNvSpPr txBox="1"/>
          <p:nvPr/>
        </p:nvSpPr>
        <p:spPr>
          <a:xfrm>
            <a:off x="134097" y="3589967"/>
            <a:ext cx="80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  <a:endParaRPr lang="pt-B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C959B-A94C-4933-9E1C-D004CA7F9962}"/>
              </a:ext>
            </a:extLst>
          </p:cNvPr>
          <p:cNvSpPr txBox="1"/>
          <p:nvPr/>
        </p:nvSpPr>
        <p:spPr>
          <a:xfrm>
            <a:off x="134097" y="4584707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Troca</a:t>
            </a:r>
            <a:r>
              <a:rPr lang="en-US" dirty="0"/>
              <a:t> de </a:t>
            </a:r>
            <a:r>
              <a:rPr lang="en-US" dirty="0" err="1"/>
              <a:t>líder</a:t>
            </a:r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2C04D-B1EB-4E3D-BC95-6D4E6723F16D}"/>
              </a:ext>
            </a:extLst>
          </p:cNvPr>
          <p:cNvSpPr txBox="1"/>
          <p:nvPr/>
        </p:nvSpPr>
        <p:spPr>
          <a:xfrm>
            <a:off x="6282532" y="4733324"/>
            <a:ext cx="104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Incerteza</a:t>
            </a:r>
            <a:endParaRPr lang="pt-B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EC67F4-9DC6-41A3-B04C-45B3EB7155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007" y="3425037"/>
            <a:ext cx="4607846" cy="8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0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6D444D-B1BB-40DE-BB7B-1D0AB9C95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93E04-282D-47AF-B4F8-FC98F9F0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06274-38A3-4D04-8533-5A72637D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794C-642D-4D42-9E9F-4456BA06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921371-9F12-42E7-A3D6-F00B717A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Trabalho Atual</a:t>
            </a:r>
          </a:p>
        </p:txBody>
      </p:sp>
    </p:spTree>
    <p:extLst>
      <p:ext uri="{BB962C8B-B14F-4D97-AF65-F5344CB8AC3E}">
        <p14:creationId xmlns:p14="http://schemas.microsoft.com/office/powerpoint/2010/main" val="2891111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Dissertações/Teses em Andamento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noProof="1"/>
              <a:t>A Beleza Intrínseca do Jogar</a:t>
            </a:r>
          </a:p>
          <a:p>
            <a:pPr lvl="1"/>
            <a:r>
              <a:rPr lang="pt-BR" noProof="1"/>
              <a:t>Estética computacional para avaliar a estética de jogos</a:t>
            </a:r>
          </a:p>
          <a:p>
            <a:r>
              <a:rPr lang="pt-BR" noProof="1"/>
              <a:t>Cores e Emoções em Jogos</a:t>
            </a:r>
          </a:p>
          <a:p>
            <a:r>
              <a:rPr lang="pt-BR" noProof="1"/>
              <a:t>Ontologia de jogos de tabuleiro</a:t>
            </a:r>
          </a:p>
          <a:p>
            <a:r>
              <a:rPr lang="pt-BR" noProof="1"/>
              <a:t>Metodologia de Ensino de Pensamento Computacional baseada em Jogos</a:t>
            </a:r>
          </a:p>
          <a:p>
            <a:r>
              <a:rPr lang="pt-BR" noProof="1"/>
              <a:t>Previsão de vitória em jogos por Data Mining – Aplicada a LoL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8467B-F18C-4A34-B604-3C0217FC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874AF-5772-4EBC-8239-0337000D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9831-B576-4E6A-90F8-879FD05E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Que jogo é esse?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6607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1</a:t>
            </a:r>
            <a:endParaRPr lang="en-US" sz="6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40693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6000" b="1"/>
            </a:lvl1pPr>
          </a:lstStyle>
          <a:p>
            <a:r>
              <a:rPr lang="pt-BR" dirty="0"/>
              <a:t>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779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3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88865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4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62951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5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37037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6</a:t>
            </a:r>
            <a:endParaRPr lang="en-US" sz="6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11123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7</a:t>
            </a:r>
            <a:endParaRPr lang="en-US" sz="6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85209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8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59295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9</a:t>
            </a:r>
            <a:endParaRPr lang="en-US" sz="6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Geraldo Xexéo - xexeo@cos.ufrj.br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478EC3-916B-498A-A036-58ABDF5A4A1E}"/>
              </a:ext>
            </a:extLst>
          </p:cNvPr>
          <p:cNvGrpSpPr/>
          <p:nvPr/>
        </p:nvGrpSpPr>
        <p:grpSpPr>
          <a:xfrm>
            <a:off x="2666245" y="2109875"/>
            <a:ext cx="3811509" cy="3572977"/>
            <a:chOff x="2666245" y="2109875"/>
            <a:chExt cx="3811509" cy="357297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6D4909-5F7B-4562-998B-3B6BA86D06F5}"/>
                </a:ext>
              </a:extLst>
            </p:cNvPr>
            <p:cNvCxnSpPr>
              <a:cxnSpLocks/>
            </p:cNvCxnSpPr>
            <p:nvPr/>
          </p:nvCxnSpPr>
          <p:spPr>
            <a:xfrm>
              <a:off x="2666245" y="3259248"/>
              <a:ext cx="381150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36006F7-5C8F-4AA0-8AD3-1755A4F1CA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6245" y="4479957"/>
              <a:ext cx="381150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AFC8905-3CE3-450E-8F3C-40F8B90B3C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303" y="2109876"/>
              <a:ext cx="0" cy="357297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85EE4A-B0EF-49B3-9C56-9B7576614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42262" y="2109875"/>
              <a:ext cx="207" cy="357297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714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L 0.36076 0.499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8" y="2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1 0.00926 L 0.15348 0.147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1" y="6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0.32118 0.3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9" y="16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3542 0.14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740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7 L 0.02222 0.3222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1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1842 0.4979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248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61 -0.00116 L -0.26788 0.3222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22" y="1615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10312 0.499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2495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-0.31649 0.1481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33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Dissertações/Teses em Andamento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noProof="1"/>
              <a:t>A Beleza Intrínseca do Jogar</a:t>
            </a:r>
          </a:p>
          <a:p>
            <a:pPr lvl="1"/>
            <a:r>
              <a:rPr lang="pt-BR" noProof="1">
                <a:highlight>
                  <a:srgbClr val="FFFF00"/>
                </a:highlight>
              </a:rPr>
              <a:t>Estética computacional </a:t>
            </a:r>
            <a:r>
              <a:rPr lang="pt-BR" noProof="1"/>
              <a:t>para avaliar a estética de jogos</a:t>
            </a:r>
          </a:p>
          <a:p>
            <a:r>
              <a:rPr lang="pt-BR" noProof="1"/>
              <a:t>Cores e </a:t>
            </a:r>
            <a:r>
              <a:rPr lang="pt-BR" noProof="1">
                <a:highlight>
                  <a:srgbClr val="FFFF00"/>
                </a:highlight>
              </a:rPr>
              <a:t>Emoções</a:t>
            </a:r>
            <a:r>
              <a:rPr lang="pt-BR" noProof="1"/>
              <a:t> em Jogos</a:t>
            </a:r>
          </a:p>
          <a:p>
            <a:r>
              <a:rPr lang="pt-BR" noProof="1">
                <a:highlight>
                  <a:srgbClr val="FFFF00"/>
                </a:highlight>
              </a:rPr>
              <a:t>Ontologia</a:t>
            </a:r>
            <a:r>
              <a:rPr lang="pt-BR" noProof="1"/>
              <a:t> de jogos de tabuleiro</a:t>
            </a:r>
          </a:p>
          <a:p>
            <a:r>
              <a:rPr lang="pt-BR" noProof="1"/>
              <a:t>Metodologia de Ensino de </a:t>
            </a:r>
            <a:r>
              <a:rPr lang="pt-BR" noProof="1">
                <a:highlight>
                  <a:srgbClr val="FFFF00"/>
                </a:highlight>
              </a:rPr>
              <a:t>Pensamento Computacional</a:t>
            </a:r>
            <a:r>
              <a:rPr lang="pt-BR" noProof="1"/>
              <a:t> baseada em Jogos</a:t>
            </a:r>
          </a:p>
          <a:p>
            <a:r>
              <a:rPr lang="pt-BR" noProof="1"/>
              <a:t>Previsão de vitória em jogos por </a:t>
            </a:r>
            <a:r>
              <a:rPr lang="pt-BR" noProof="1">
                <a:highlight>
                  <a:srgbClr val="FFFF00"/>
                </a:highlight>
              </a:rPr>
              <a:t>Data Mining</a:t>
            </a:r>
            <a:r>
              <a:rPr lang="pt-BR" noProof="1"/>
              <a:t> – Aplicada a LoL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8467B-F18C-4A34-B604-3C0217FC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874AF-5772-4EBC-8239-0337000D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9831-B576-4E6A-90F8-879FD05E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10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AF34-918D-4382-97E3-487D19E3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</a:t>
            </a:r>
            <a:r>
              <a:rPr lang="en-US" dirty="0" err="1"/>
              <a:t>ir</a:t>
            </a:r>
            <a:r>
              <a:rPr lang="en-US" dirty="0"/>
              <a:t> para o </a:t>
            </a:r>
            <a:r>
              <a:rPr lang="pt-BR" sz="3600" noProof="1">
                <a:latin typeface="Circo" panose="02000800000000000000" pitchFamily="2" charset="0"/>
              </a:rPr>
              <a:t>LUDES?</a:t>
            </a:r>
            <a:endParaRPr lang="pt-B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A7845-8E1F-4164-978E-1B7D080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7F89C-0CCB-4102-8531-26B3A5A0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19A60-0402-4F19-9D9A-B109F1F6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2431E-13F8-494F-81DD-DBAA90AE7D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b="1" dirty="0"/>
              <a:t>Possibilidade de usar e criar métodos, técnicas e ferramentas avançadas em Computação e se divertir ao mesmo tempo</a:t>
            </a:r>
          </a:p>
        </p:txBody>
      </p:sp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9DC4B88-4A51-48E5-B4FF-65E3639C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89" y="3209800"/>
            <a:ext cx="3186625" cy="2389969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C0B7B93-9E8F-46FF-A1EB-3296704D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44" y="4996390"/>
            <a:ext cx="1519845" cy="1139884"/>
          </a:xfrm>
          <a:prstGeom prst="rect">
            <a:avLst/>
          </a:prstGeom>
        </p:spPr>
      </p:pic>
      <p:pic>
        <p:nvPicPr>
          <p:cNvPr id="16" name="Picture 15" descr="A person standing in a room&#10;&#10;Description automatically generated">
            <a:extLst>
              <a:ext uri="{FF2B5EF4-FFF2-40B4-BE49-F238E27FC236}">
                <a16:creationId xmlns:a16="http://schemas.microsoft.com/office/drawing/2014/main" id="{68C312AC-2B9A-49C8-B232-B0F6FDDA0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5" t="33884" b="32349"/>
          <a:stretch/>
        </p:blipFill>
        <p:spPr>
          <a:xfrm>
            <a:off x="412192" y="2936877"/>
            <a:ext cx="1796894" cy="1092273"/>
          </a:xfrm>
          <a:prstGeom prst="rect">
            <a:avLst/>
          </a:prstGeom>
        </p:spPr>
      </p:pic>
      <p:pic>
        <p:nvPicPr>
          <p:cNvPr id="18" name="Picture 17" descr="A picture containing person, child, standing, young&#10;&#10;Description automatically generated">
            <a:extLst>
              <a:ext uri="{FF2B5EF4-FFF2-40B4-BE49-F238E27FC236}">
                <a16:creationId xmlns:a16="http://schemas.microsoft.com/office/drawing/2014/main" id="{99F62F20-45AD-44F7-9837-A7D9D441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69187" y="4404785"/>
            <a:ext cx="1141823" cy="1522431"/>
          </a:xfrm>
          <a:prstGeom prst="rect">
            <a:avLst/>
          </a:prstGeom>
        </p:spPr>
      </p:pic>
      <p:pic>
        <p:nvPicPr>
          <p:cNvPr id="20" name="Picture 1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DB0A3E3-D48F-4E22-AEBE-225004F73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540" y="4161180"/>
            <a:ext cx="904568" cy="1608121"/>
          </a:xfrm>
          <a:prstGeom prst="rect">
            <a:avLst/>
          </a:prstGeom>
        </p:spPr>
      </p:pic>
      <p:pic>
        <p:nvPicPr>
          <p:cNvPr id="22" name="Picture 21" descr="A person making a funny face&#10;&#10;Description automatically generated">
            <a:extLst>
              <a:ext uri="{FF2B5EF4-FFF2-40B4-BE49-F238E27FC236}">
                <a16:creationId xmlns:a16="http://schemas.microsoft.com/office/drawing/2014/main" id="{A395C871-3890-42CB-8446-A9D60D06D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343" y="2966196"/>
            <a:ext cx="1078942" cy="1438589"/>
          </a:xfrm>
          <a:prstGeom prst="rect">
            <a:avLst/>
          </a:prstGeom>
        </p:spPr>
      </p:pic>
      <p:pic>
        <p:nvPicPr>
          <p:cNvPr id="26" name="Picture 25" descr="A person holding a child&#10;&#10;Description automatically generated">
            <a:extLst>
              <a:ext uri="{FF2B5EF4-FFF2-40B4-BE49-F238E27FC236}">
                <a16:creationId xmlns:a16="http://schemas.microsoft.com/office/drawing/2014/main" id="{E2B83956-5C8D-4331-8E62-61761E2C0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62" y="4708093"/>
            <a:ext cx="999136" cy="1332182"/>
          </a:xfrm>
          <a:prstGeom prst="rect">
            <a:avLst/>
          </a:prstGeom>
        </p:spPr>
      </p:pic>
      <p:pic>
        <p:nvPicPr>
          <p:cNvPr id="28" name="Picture 27" descr="A picture containing person, indoor, holding, standing&#10;&#10;Description automatically generated">
            <a:extLst>
              <a:ext uri="{FF2B5EF4-FFF2-40B4-BE49-F238E27FC236}">
                <a16:creationId xmlns:a16="http://schemas.microsoft.com/office/drawing/2014/main" id="{478ADBEA-CDE4-4EFD-8599-7493BCA89F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9132" y="2966196"/>
            <a:ext cx="661214" cy="881618"/>
          </a:xfrm>
          <a:prstGeom prst="rect">
            <a:avLst/>
          </a:prstGeom>
        </p:spPr>
      </p:pic>
      <p:pic>
        <p:nvPicPr>
          <p:cNvPr id="30" name="Picture 29" descr="A person standing in a room&#10;&#10;Description automatically generated">
            <a:extLst>
              <a:ext uri="{FF2B5EF4-FFF2-40B4-BE49-F238E27FC236}">
                <a16:creationId xmlns:a16="http://schemas.microsoft.com/office/drawing/2014/main" id="{D2967D91-01AA-447D-8662-8FAC84854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9550" y="4480285"/>
            <a:ext cx="1142018" cy="1608122"/>
          </a:xfrm>
          <a:prstGeom prst="rect">
            <a:avLst/>
          </a:prstGeom>
        </p:spPr>
      </p:pic>
      <p:pic>
        <p:nvPicPr>
          <p:cNvPr id="32" name="Picture 31" descr="A picture containing indoor, cabinet, person, girl&#10;&#10;Description automatically generated">
            <a:extLst>
              <a:ext uri="{FF2B5EF4-FFF2-40B4-BE49-F238E27FC236}">
                <a16:creationId xmlns:a16="http://schemas.microsoft.com/office/drawing/2014/main" id="{B2697F7A-EA5E-4FFA-839E-DCB3820FEF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324" y="2956834"/>
            <a:ext cx="1466536" cy="1099902"/>
          </a:xfrm>
          <a:prstGeom prst="rect">
            <a:avLst/>
          </a:prstGeom>
        </p:spPr>
      </p:pic>
      <p:pic>
        <p:nvPicPr>
          <p:cNvPr id="34" name="Picture 33" descr="A person standing in a room&#10;&#10;Description automatically generated">
            <a:extLst>
              <a:ext uri="{FF2B5EF4-FFF2-40B4-BE49-F238E27FC236}">
                <a16:creationId xmlns:a16="http://schemas.microsoft.com/office/drawing/2014/main" id="{2DD7C300-DF3F-4C63-91A4-DAB2A522D5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529" t="16504" b="11931"/>
          <a:stretch/>
        </p:blipFill>
        <p:spPr>
          <a:xfrm>
            <a:off x="3652495" y="3728982"/>
            <a:ext cx="1015702" cy="12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43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1"/>
              <a:t>For papers, games and other work, please consult our website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pt-BR" sz="6600" noProof="1"/>
              <a:t>LUDES.COS.UFRJ.BR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50CD4-695B-498F-8E15-AB17A4CF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0A08B-6B3F-4A32-82D0-2E9BAFFB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725F0-6C18-4A93-9BF1-0BDB52C6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08637" y="6204855"/>
            <a:ext cx="1188000" cy="288000"/>
          </a:xfrm>
        </p:spPr>
        <p:txBody>
          <a:bodyPr/>
          <a:lstStyle/>
          <a:p>
            <a:fld id="{F665A725-84BE-4AA0-9253-6FB4078A0AD9}" type="slidenum">
              <a:rPr lang="pt-BR" smtClean="0"/>
              <a:t>33</a:t>
            </a:fld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3350" y="98803"/>
            <a:ext cx="7589440" cy="1143000"/>
          </a:xfrm>
        </p:spPr>
        <p:txBody>
          <a:bodyPr/>
          <a:lstStyle/>
          <a:p>
            <a:r>
              <a:rPr lang="pt-BR" dirty="0"/>
              <a:t>Contato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0" y="1226859"/>
            <a:ext cx="3145482" cy="47490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6052" y="3240400"/>
            <a:ext cx="3669579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24392"/>
                </a:solidFill>
              </a:rPr>
              <a:t>Geraldo Xexéo</a:t>
            </a:r>
          </a:p>
          <a:p>
            <a:r>
              <a:rPr lang="pt-BR" sz="2000" dirty="0">
                <a:solidFill>
                  <a:srgbClr val="024392"/>
                </a:solidFill>
                <a:hlinkClick r:id="rId4"/>
              </a:rPr>
              <a:t>xexeo@cos.ufrj.br</a:t>
            </a:r>
            <a:endParaRPr lang="pt-BR" sz="2000" dirty="0">
              <a:solidFill>
                <a:srgbClr val="024392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024392"/>
                </a:solidFill>
                <a:hlinkClick r:id="rId5"/>
              </a:rPr>
              <a:t>gxexeo@gmail.com</a:t>
            </a:r>
            <a:br>
              <a:rPr lang="pt-BR" sz="2000" dirty="0">
                <a:solidFill>
                  <a:srgbClr val="024392"/>
                </a:solidFill>
              </a:rPr>
            </a:br>
            <a:endParaRPr lang="pt-BR" sz="2000" dirty="0">
              <a:solidFill>
                <a:srgbClr val="024392"/>
              </a:solidFill>
            </a:endParaRPr>
          </a:p>
          <a:p>
            <a:pPr marL="0" indent="0">
              <a:buNone/>
            </a:pPr>
            <a:r>
              <a:rPr lang="pt-BR" sz="1050" dirty="0"/>
              <a:t>Este obra está licenciado com uma Licença </a:t>
            </a:r>
            <a:r>
              <a:rPr lang="pt-BR" sz="1050" dirty="0" err="1">
                <a:hlinkClick r:id="rId6"/>
              </a:rPr>
              <a:t>Creative</a:t>
            </a:r>
            <a:r>
              <a:rPr lang="pt-BR" sz="1050" dirty="0">
                <a:hlinkClick r:id="rId6"/>
              </a:rPr>
              <a:t> </a:t>
            </a:r>
            <a:r>
              <a:rPr lang="pt-BR" sz="1050" dirty="0" err="1">
                <a:hlinkClick r:id="rId6"/>
              </a:rPr>
              <a:t>Commons</a:t>
            </a:r>
            <a:r>
              <a:rPr lang="pt-BR" sz="1050" dirty="0">
                <a:hlinkClick r:id="rId6"/>
              </a:rPr>
              <a:t> Atribuição-</a:t>
            </a:r>
            <a:r>
              <a:rPr lang="pt-BR" sz="1050" dirty="0" err="1">
                <a:hlinkClick r:id="rId6"/>
              </a:rPr>
              <a:t>NãoComercial</a:t>
            </a:r>
            <a:r>
              <a:rPr lang="pt-BR" sz="1050" dirty="0">
                <a:hlinkClick r:id="rId6"/>
              </a:rPr>
              <a:t>-</a:t>
            </a:r>
            <a:r>
              <a:rPr lang="pt-BR" sz="1050" dirty="0" err="1">
                <a:hlinkClick r:id="rId6"/>
              </a:rPr>
              <a:t>SemDerivações</a:t>
            </a:r>
            <a:r>
              <a:rPr lang="pt-BR" sz="1050" dirty="0">
                <a:hlinkClick r:id="rId6"/>
              </a:rPr>
              <a:t> 4.0 Internacional</a:t>
            </a:r>
            <a:r>
              <a:rPr lang="pt-BR" sz="1050" dirty="0"/>
              <a:t>.</a:t>
            </a:r>
            <a:endParaRPr lang="pt-BR" sz="1050" b="1" dirty="0">
              <a:latin typeface="Arial Black" panose="020B0A04020102020204" pitchFamily="34" charset="0"/>
            </a:endParaRPr>
          </a:p>
          <a:p>
            <a:endParaRPr lang="pt-BR" sz="2000" dirty="0">
              <a:solidFill>
                <a:srgbClr val="0243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849" y="1841692"/>
            <a:ext cx="1115783" cy="500503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5160549" y="1763770"/>
            <a:ext cx="885489" cy="656345"/>
            <a:chOff x="3440856" y="1756601"/>
            <a:chExt cx="885656" cy="753131"/>
          </a:xfrm>
          <a:noFill/>
        </p:grpSpPr>
        <p:sp>
          <p:nvSpPr>
            <p:cNvPr id="10" name="Rectangle 9"/>
            <p:cNvSpPr/>
            <p:nvPr/>
          </p:nvSpPr>
          <p:spPr bwMode="auto">
            <a:xfrm>
              <a:off x="3440856" y="1756601"/>
              <a:ext cx="885656" cy="753131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4" descr="cc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186" y="1768822"/>
              <a:ext cx="774997" cy="728689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1" y="921526"/>
            <a:ext cx="1658141" cy="695498"/>
          </a:xfrm>
          <a:prstGeom prst="rect">
            <a:avLst/>
          </a:prstGeom>
        </p:spPr>
      </p:pic>
      <p:pic>
        <p:nvPicPr>
          <p:cNvPr id="13" name="Picture 2" descr="http://www.ufrj.br/img/minerva/002minerva_color_h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12" y="187717"/>
            <a:ext cx="1788025" cy="7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7172867" y="2693208"/>
            <a:ext cx="1614730" cy="430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t="8770" r="11366" b="13351"/>
          <a:stretch/>
        </p:blipFill>
        <p:spPr>
          <a:xfrm>
            <a:off x="4966938" y="2594214"/>
            <a:ext cx="1656445" cy="552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85" y="964382"/>
            <a:ext cx="1791867" cy="6526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71" y="5144959"/>
            <a:ext cx="830960" cy="8309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63" y="5144959"/>
            <a:ext cx="830960" cy="830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13" y="5144959"/>
            <a:ext cx="830960" cy="8309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92" y="5144959"/>
            <a:ext cx="830960" cy="8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FF2053-35DC-415B-A96E-25F148DD7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BAE63-9DA1-4EB8-943A-D8E92E2E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5FD4E-2CF2-4CD2-860B-A350A4C4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5B669-E56C-4321-B78D-F5484A9F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78E13A-9F48-48B6-9738-B8678B12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 que é o LUDES?</a:t>
            </a:r>
          </a:p>
        </p:txBody>
      </p:sp>
    </p:spTree>
    <p:extLst>
      <p:ext uri="{BB962C8B-B14F-4D97-AF65-F5344CB8AC3E}">
        <p14:creationId xmlns:p14="http://schemas.microsoft.com/office/powerpoint/2010/main" val="210973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Entendendo LUDES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noProof="1"/>
              <a:t>Ludologia</a:t>
            </a:r>
          </a:p>
          <a:p>
            <a:pPr lvl="1"/>
            <a:r>
              <a:rPr lang="pt-BR" noProof="1"/>
              <a:t>O estudo dos jogos e do jogar</a:t>
            </a:r>
          </a:p>
          <a:p>
            <a:r>
              <a:rPr lang="pt-BR" noProof="1"/>
              <a:t>Engenharia</a:t>
            </a:r>
          </a:p>
          <a:p>
            <a:pPr lvl="1"/>
            <a:r>
              <a:rPr lang="pt-BR" noProof="1"/>
              <a:t>O projeto e produção de produtos complexos</a:t>
            </a:r>
          </a:p>
          <a:p>
            <a:r>
              <a:rPr lang="pt-BR" noProof="1"/>
              <a:t>Simulação</a:t>
            </a:r>
          </a:p>
          <a:p>
            <a:pPr lvl="1"/>
            <a:r>
              <a:rPr lang="pt-BR" noProof="1"/>
              <a:t>Imitação de algo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0555E-AEC4-41B9-8914-E7CCAFE8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A88EA-EBBC-4401-819A-D16CC1DB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FB6D-73C7-436D-B675-C0889F87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noProof="1">
                <a:latin typeface="Circo" panose="02000800000000000000" pitchFamily="2" charset="0"/>
              </a:rPr>
              <a:t>LUDES</a:t>
            </a:r>
            <a:r>
              <a:rPr lang="pt-BR" noProof="1"/>
              <a:t> </a:t>
            </a:r>
          </a:p>
          <a:p>
            <a:pPr lvl="1"/>
            <a:r>
              <a:rPr lang="pt-BR" noProof="1"/>
              <a:t>O que é um jogo</a:t>
            </a:r>
          </a:p>
          <a:p>
            <a:pPr lvl="1"/>
            <a:r>
              <a:rPr lang="pt-BR" noProof="1"/>
              <a:t>Por que jogamos</a:t>
            </a:r>
          </a:p>
          <a:p>
            <a:pPr lvl="1"/>
            <a:r>
              <a:rPr lang="pt-BR" noProof="1"/>
              <a:t>O que é um bom jogo</a:t>
            </a:r>
          </a:p>
          <a:p>
            <a:pPr lvl="1"/>
            <a:r>
              <a:rPr lang="pt-BR" noProof="1"/>
              <a:t>Como fazer bons jogos</a:t>
            </a:r>
          </a:p>
          <a:p>
            <a:pPr lvl="1"/>
            <a:r>
              <a:rPr lang="pt-BR" noProof="1"/>
              <a:t>Quais os impactos dos jogos</a:t>
            </a:r>
          </a:p>
          <a:p>
            <a:r>
              <a:rPr lang="pt-BR" noProof="1"/>
              <a:t>Praticar uma Engenharia de Jogos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663C9-6126-4620-AAAE-F903653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98313-EFA8-45A8-B9CD-C2685CB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39E1-3B26-4E43-A40B-9A13A530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0F53D-3151-4844-BD49-A9E93336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230" y="330949"/>
            <a:ext cx="4537770" cy="309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2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10F24-A695-4F7A-9F9B-C1AB17D73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74" y="1378747"/>
            <a:ext cx="5895144" cy="449826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 que é um jogo?</a:t>
            </a:r>
          </a:p>
        </p:txBody>
      </p:sp>
      <p:pic>
        <p:nvPicPr>
          <p:cNvPr id="9" name="Picture 8" descr="Chess-piece made of wood.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857" y="2494280"/>
            <a:ext cx="1769428" cy="9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10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77425" y="5182487"/>
            <a:ext cx="1196448" cy="871607"/>
          </a:xfrm>
          <a:prstGeom prst="rect">
            <a:avLst/>
          </a:prstGeom>
          <a:ln/>
        </p:spPr>
      </p:pic>
      <p:pic>
        <p:nvPicPr>
          <p:cNvPr id="2050" name="Picture 2" descr="Resultado de imagem para regras do xadrez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3783" y="1200257"/>
            <a:ext cx="863702" cy="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3696" y="5028449"/>
            <a:ext cx="1003683" cy="70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32" y="3213091"/>
            <a:ext cx="1318949" cy="9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4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56B2C-1F17-423E-B3A5-D7037C880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2B0D7-41AD-429D-9A9D-9D304DA2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CD626-C761-4D65-9AFB-5649CB3E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07DC-7EC7-45FA-BF94-F91DD5EF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C56623-76C7-4EF0-B18D-08F7FE2A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 que fazemos?</a:t>
            </a:r>
          </a:p>
        </p:txBody>
      </p:sp>
    </p:spTree>
    <p:extLst>
      <p:ext uri="{BB962C8B-B14F-4D97-AF65-F5344CB8AC3E}">
        <p14:creationId xmlns:p14="http://schemas.microsoft.com/office/powerpoint/2010/main" val="258748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974A38-B1EE-4725-918A-CE502DB4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2 linhas básicas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53F6A-9FC0-4A57-BE30-77F8BF35E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AF344-07F6-4884-B818-D5AB3A8E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15FB3-8462-4C9D-B659-1177E2F2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AB5D05-85AB-4149-8985-D39C146667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noProof="1"/>
              <a:t>Pesquisar Jogos</a:t>
            </a:r>
          </a:p>
          <a:p>
            <a:pPr lvl="1"/>
            <a:r>
              <a:rPr lang="pt-BR" noProof="1"/>
              <a:t>Métodos de Desenvolvimento</a:t>
            </a:r>
          </a:p>
          <a:p>
            <a:pPr lvl="1"/>
            <a:r>
              <a:rPr lang="pt-BR" noProof="1"/>
              <a:t>Métodos de Avaliação</a:t>
            </a:r>
          </a:p>
          <a:p>
            <a:pPr lvl="1"/>
            <a:r>
              <a:rPr lang="pt-BR" noProof="1"/>
              <a:t>Ferramentas de Suporte ao Desenvolvimento</a:t>
            </a:r>
          </a:p>
          <a:p>
            <a:r>
              <a:rPr lang="pt-BR" noProof="1"/>
              <a:t>Fazer jogos baseados nas teorias que criamos</a:t>
            </a:r>
          </a:p>
        </p:txBody>
      </p:sp>
    </p:spTree>
    <p:extLst>
      <p:ext uri="{BB962C8B-B14F-4D97-AF65-F5344CB8AC3E}">
        <p14:creationId xmlns:p14="http://schemas.microsoft.com/office/powerpoint/2010/main" val="2605682431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3895</TotalTime>
  <Words>893</Words>
  <Application>Microsoft Office PowerPoint</Application>
  <PresentationFormat>On-screen Show (4:3)</PresentationFormat>
  <Paragraphs>209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Arial</vt:lpstr>
      <vt:lpstr>Tahoma</vt:lpstr>
      <vt:lpstr>Wingdings</vt:lpstr>
      <vt:lpstr>Arial Black</vt:lpstr>
      <vt:lpstr>Circo</vt:lpstr>
      <vt:lpstr>ApresentacaoLudesXexeo</vt:lpstr>
      <vt:lpstr>Vamos Jogar… Digo… Pesquisar Jogos?</vt:lpstr>
      <vt:lpstr>Vamos jogar 3-15?</vt:lpstr>
      <vt:lpstr>Que jogo é esse?</vt:lpstr>
      <vt:lpstr>O que é o LUDES?</vt:lpstr>
      <vt:lpstr>Entendendo LUDES</vt:lpstr>
      <vt:lpstr>Objetivos</vt:lpstr>
      <vt:lpstr>O que é um jogo?</vt:lpstr>
      <vt:lpstr>O que fazemos?</vt:lpstr>
      <vt:lpstr>2 linhas básicas</vt:lpstr>
      <vt:lpstr>Metodologias de Construção de Jogos</vt:lpstr>
      <vt:lpstr>Processos de Desenvolvimento</vt:lpstr>
      <vt:lpstr>Jogos Sérios Feitos </vt:lpstr>
      <vt:lpstr>Jogos de Caso</vt:lpstr>
      <vt:lpstr>Endo-Game Design Canvas</vt:lpstr>
      <vt:lpstr>Play Your Process</vt:lpstr>
      <vt:lpstr>Jogos de Conscientização</vt:lpstr>
      <vt:lpstr>Pro-Uni Game</vt:lpstr>
      <vt:lpstr>Ferramentas de Simulação</vt:lpstr>
      <vt:lpstr>Rachinations</vt:lpstr>
      <vt:lpstr>Pegasus: Simulation Tool for Progressive Games</vt:lpstr>
      <vt:lpstr>Simulador de Jogos de  Cartas e Dados</vt:lpstr>
      <vt:lpstr>Ferramentas para Desenvolvimento</vt:lpstr>
      <vt:lpstr> Biblioteca de Suporte a Ações em Jogos Ponto-a-Ponto</vt:lpstr>
      <vt:lpstr>Geração Procedural de Mapas</vt:lpstr>
      <vt:lpstr>Ferramentas de Avaliação</vt:lpstr>
      <vt:lpstr>Uso de Dados Biométricos e Imagens</vt:lpstr>
      <vt:lpstr>Medindo Estética</vt:lpstr>
      <vt:lpstr>Trabalho Atual</vt:lpstr>
      <vt:lpstr>Dissertações/Teses em Andamento</vt:lpstr>
      <vt:lpstr>Dissertações/Teses em Andamento</vt:lpstr>
      <vt:lpstr>Por que ir para o LUDES?</vt:lpstr>
      <vt:lpstr>LUDES.COS.UFRJ.BR</vt:lpstr>
      <vt:lpstr>Contato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98</cp:revision>
  <dcterms:created xsi:type="dcterms:W3CDTF">2014-08-27T12:28:17Z</dcterms:created>
  <dcterms:modified xsi:type="dcterms:W3CDTF">2019-10-14T14:53:20Z</dcterms:modified>
</cp:coreProperties>
</file>